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0.png"/><Relationship Id="rId6" Type="http://schemas.openxmlformats.org/officeDocument/2006/relationships/image" Target="../media/image9.gif"/><Relationship Id="rId7" Type="http://schemas.openxmlformats.org/officeDocument/2006/relationships/image" Target="../media/image14.jpg"/><Relationship Id="rId8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5.jp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2362200" y="1981200"/>
            <a:ext cx="4343400" cy="2003425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791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“Ça va?” 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Greetings &amp; Introductions</a:t>
            </a:r>
          </a:p>
        </p:txBody>
      </p:sp>
      <p:pic>
        <p:nvPicPr>
          <p:cNvPr descr="C:\Users\Kelly\AppData\Local\Microsoft\Windows\Temporary Internet Files\Content.IE5\09UWSZD2\MP900443874[1].jp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304800"/>
            <a:ext cx="1461134" cy="2182682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descr="C:\Users\Kelly\AppData\Local\Microsoft\Windows\Temporary Internet Files\Content.IE5\MG41EZYU\MP900443572[1].jpg"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4800600"/>
            <a:ext cx="2133599" cy="1419886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descr="C:\Users\Kelly\AppData\Local\Microsoft\Windows\Temporary Internet Files\Content.IE5\NA6GEVI0\MP900432730[1].jpg" id="88" name="Shape 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609600"/>
            <a:ext cx="1527047" cy="2287303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descr="C:\Users\Kelly\AppData\Local\Microsoft\Windows\Temporary Internet Files\Content.IE5\MG41EZYU\MP900426467[1].jpg" id="89" name="Shape 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0400" y="4343400"/>
            <a:ext cx="1448915" cy="2172313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9900"/>
              </a:buClr>
              <a:buSzPct val="25000"/>
              <a:buFont typeface="Garamond"/>
              <a:buNone/>
            </a:pPr>
            <a:r>
              <a:rPr b="1" i="0" lang="en-US" sz="3959" u="sng" cap="none" strike="noStrike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Greetings / Asking &amp; Stating name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04800" y="1219200"/>
            <a:ext cx="8534399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Bonjour!  Comment 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appelez-vous?  </a:t>
            </a:r>
            <a:r>
              <a:rPr b="1" i="1" lang="en-US" sz="18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Salut!   Comment 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’appelles-tu?</a:t>
            </a:r>
            <a:r>
              <a:rPr b="1" i="1" lang="en-US" sz="32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9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228600" lvl="7" marL="3429000" marR="0" rtl="0" algn="l"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  Je m’appelle…</a:t>
            </a:r>
          </a:p>
          <a:p>
            <a:pPr indent="-228600" lvl="7" marL="3429000" marR="0" rtl="0" algn="l"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 Et </a:t>
            </a:r>
            <a:r>
              <a:rPr b="1" i="1" lang="en-US" sz="4000" u="sng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toi</a:t>
            </a:r>
            <a:r>
              <a:rPr b="1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 ?</a:t>
            </a:r>
            <a:r>
              <a:rPr b="1" i="1" lang="en-US" sz="40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8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228600" lvl="7" marL="3429000" marR="0" rtl="0" algn="l">
              <a:spcBef>
                <a:spcPts val="800"/>
              </a:spcBef>
              <a:spcAft>
                <a:spcPts val="0"/>
              </a:spcAft>
              <a:buClr>
                <a:srgbClr val="00FFFF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 Et </a:t>
            </a:r>
            <a:r>
              <a:rPr b="1" i="1" lang="en-US" sz="4000" u="sng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 ?</a:t>
            </a:r>
            <a:r>
              <a:rPr b="1" i="1" lang="en-US" sz="40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8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</a:t>
            </a:r>
          </a:p>
          <a:p>
            <a:pPr indent="-228600" lvl="7" marL="34290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1" i="1" sz="4000" u="none" cap="none" strike="noStrike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28600" lvl="7" marL="3429000" marR="0" rtl="0" algn="l">
              <a:spcBef>
                <a:spcPts val="8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1" i="1" sz="4000" u="none" cap="none" strike="noStrike">
              <a:solidFill>
                <a:srgbClr val="00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C:\Users\Kelly\AppData\Local\Microsoft\Windows\Temporary Internet Files\Content.IE5\0OHEZQGE\MP900402598[1].jpg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19149"/>
            <a:ext cx="2316300" cy="289230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304800" y="762000"/>
            <a:ext cx="85343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Bonjour!  Je 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présente…________.</a:t>
            </a:r>
            <a:r>
              <a:rPr b="1" i="1" lang="en-US" sz="40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6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Salut!  Je 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te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présente…________. </a:t>
            </a:r>
            <a:r>
              <a:rPr b="1" i="1" lang="en-US" sz="16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 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Enchanté(e)!    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Shake hands or “</a:t>
            </a:r>
            <a:r>
              <a:rPr b="0" i="1" lang="en-US" sz="2400" u="none" cap="none" strike="noStrike">
                <a:solidFill>
                  <a:srgbClr val="FF8000"/>
                </a:solidFill>
                <a:latin typeface="Garamond"/>
                <a:ea typeface="Garamond"/>
                <a:cs typeface="Garamond"/>
                <a:sym typeface="Garamond"/>
              </a:rPr>
              <a:t>la bise</a:t>
            </a:r>
            <a:r>
              <a:rPr b="0" i="0" lang="en-US" sz="24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Garamond"/>
              <a:buNone/>
            </a:pPr>
            <a:r>
              <a:rPr b="1" i="0" lang="en-US" sz="4290" u="sng" cap="none" strike="noStrike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Introducing Someone</a:t>
            </a:r>
          </a:p>
        </p:txBody>
      </p:sp>
      <p:pic>
        <p:nvPicPr>
          <p:cNvPr descr="C:\Users\Kelly\AppData\Local\Microsoft\Windows\Temporary Internet Files\Content.IE5\NA6GEVI0\MC900060324[1].wmf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048000"/>
            <a:ext cx="4419599" cy="372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9900"/>
              </a:buClr>
              <a:buSzPct val="25000"/>
              <a:buFont typeface="Garamond"/>
              <a:buNone/>
            </a:pPr>
            <a:r>
              <a:rPr b="1" i="0" lang="en-US" sz="4400" u="sng" cap="none" strike="noStrike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Asking about one’s well-being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04800" y="762000"/>
            <a:ext cx="85343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Bonjour!   </a:t>
            </a:r>
            <a:r>
              <a:rPr b="1" i="1" lang="en-US" sz="19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    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/     Salut!  </a:t>
            </a:r>
            <a:r>
              <a:rPr b="1" i="1" lang="en-US" sz="19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Comment allez-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?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Comment vas-</a:t>
            </a:r>
            <a:r>
              <a:rPr b="1" i="1" lang="en-US" sz="400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tu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?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Comment ça va?   Ça va?</a:t>
            </a:r>
            <a:r>
              <a:rPr b="1" i="1" lang="en-US" sz="40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			</a:t>
            </a:r>
            <a:r>
              <a:rPr b="1" i="1" lang="en-US" sz="36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Ça va </a:t>
            </a:r>
            <a:r>
              <a:rPr b="0" i="1" lang="en-US" sz="36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…..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Noto Sans Symbols"/>
              <a:buNone/>
            </a:pPr>
            <a:r>
              <a:rPr b="1" i="1" lang="en-US" sz="32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bien  /  très bien  /  super  /  fantastique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      </a:t>
            </a:r>
            <a:r>
              <a:rPr b="1" i="0" lang="en-US" sz="32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comme çi, comme ça /  ça va / pas mal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				ça ne va pas    /   mal / très mal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			      Je suis fatigué(e)  / malade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elly\AppData\Local\Microsoft\Windows\Temporary Internet Files\Content.IE5\0OHEZQGE\MP910220981[1].jpg"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990600"/>
            <a:ext cx="1983535" cy="2971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Kelly\AppData\Local\Microsoft\Windows\Temporary Internet Files\Content.IE5\NA6GEVI0\MP900437312[1].jpg"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4648200"/>
            <a:ext cx="761272" cy="7619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Kelly\AppData\Local\Microsoft\Windows\Temporary Internet Files\Content.IE5\09UWSZD2\MC900098039[1].wmf"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3886200"/>
            <a:ext cx="762000" cy="89976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Kelly\AppData\Local\Microsoft\Windows\Temporary Internet Files\Content.IE5\09UWSZD2\MM900284048[1].gif" id="113" name="Shape 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0" y="4963160"/>
            <a:ext cx="1181100" cy="866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lly\AppData\Local\Microsoft\Windows\Temporary Internet Files\Content.IE5\0OHEZQGE\MP900431684[1].jpg" id="114" name="Shape 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28800" y="5791200"/>
            <a:ext cx="762000" cy="762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C:\Users\Kelly\AppData\Local\Microsoft\Windows\Temporary Internet Files\Content.IE5\09UWSZD2\MP900422201[1].jpg" id="115" name="Shape 1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01000" y="5638800"/>
            <a:ext cx="711547" cy="1066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50799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533400" y="457200"/>
            <a:ext cx="2895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Bonjour!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Au revoir!</a:t>
            </a:r>
          </a:p>
          <a:p>
            <a:pPr indent="-342900" lvl="0" marL="342900" marR="0" rtl="0" algn="l">
              <a:spcBef>
                <a:spcPts val="800"/>
              </a:spcBef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Bonsoir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33400" y="0"/>
            <a:ext cx="31241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16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Formal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572000" y="3276600"/>
            <a:ext cx="43434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À bientôt!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À toute à l’heure!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À demain!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À plus tard!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953000" y="2743200"/>
            <a:ext cx="31241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160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Familiar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52400" y="3048000"/>
            <a:ext cx="43434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 weekend!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Bonne journée!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Bonne soirée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À lundi   …(day)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Arial"/>
              <a:buChar char="•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Bonne nuit!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81000" y="2667000"/>
            <a:ext cx="312419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160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BOTH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3200400" y="152400"/>
            <a:ext cx="27431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9900"/>
              </a:buClr>
              <a:buSzPct val="25000"/>
              <a:buFont typeface="Garamond"/>
              <a:buNone/>
            </a:pPr>
            <a:r>
              <a:rPr b="1" i="0" lang="en-US" sz="4400" u="sng" cap="none" strike="noStrike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Farewells</a:t>
            </a:r>
          </a:p>
        </p:txBody>
      </p:sp>
      <p:pic>
        <p:nvPicPr>
          <p:cNvPr descr="C:\Users\Kelly\AppData\Local\Microsoft\Windows\Temporary Internet Files\Content.IE5\MG41EZYU\MC900054998[1].wmf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52400"/>
            <a:ext cx="2743199" cy="285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295400" y="1524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Garamond"/>
              <a:buNone/>
            </a:pPr>
            <a:r>
              <a:rPr b="1" lang="en-US" sz="4400" u="sng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Being Courteous and Polite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04800" y="990600"/>
            <a:ext cx="88391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98666"/>
              <a:buFont typeface="Noto Sans Symbols"/>
              <a:buChar char="▪"/>
            </a:pP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Pardonn</a:t>
            </a:r>
            <a:r>
              <a:rPr b="1" i="1" lang="en-US" sz="2960" u="sng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ez</a:t>
            </a: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-moi!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    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      </a:t>
            </a:r>
          </a:p>
          <a:p>
            <a:pPr indent="-342900" lvl="4" marL="21717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FF00"/>
              </a:buClr>
              <a:buSzPct val="98666"/>
              <a:buFont typeface="Noto Sans Symbols"/>
              <a:buChar char="▪"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Pardonn</a:t>
            </a:r>
            <a:r>
              <a:rPr b="1" i="1" lang="en-US" sz="296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-moi! 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rgbClr val="00FF00"/>
              </a:buClr>
              <a:buSzPct val="111000"/>
              <a:buFont typeface="Noto Sans Symbols"/>
              <a:buChar char="▪"/>
            </a:pP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Excus</a:t>
            </a:r>
            <a:r>
              <a:rPr b="1" i="1" lang="en-US" sz="2960" u="sng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ez</a:t>
            </a: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-mo</a:t>
            </a:r>
            <a:r>
              <a:rPr b="1" i="1" lang="en-US" sz="333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i!  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</a:p>
          <a:p>
            <a:pPr indent="-342900" lvl="4" marL="21717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FF00"/>
              </a:buClr>
              <a:buSzPct val="98666"/>
              <a:buFont typeface="Noto Sans Symbols"/>
              <a:buChar char="▪"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Excus</a:t>
            </a:r>
            <a:r>
              <a:rPr b="1" i="1" lang="en-US" sz="296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-moi!  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FF00"/>
              </a:buClr>
              <a:buSzPct val="98666"/>
              <a:buFont typeface="Noto Sans Symbols"/>
              <a:buChar char="▪"/>
            </a:pP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S’il </a:t>
            </a:r>
            <a:r>
              <a:rPr b="1" i="1" lang="en-US" sz="2960" u="sng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plaît. </a:t>
            </a:r>
            <a:r>
              <a:rPr b="1" i="1" lang="en-US" sz="148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S’il </a:t>
            </a:r>
            <a:r>
              <a:rPr b="1" i="1" lang="en-US" sz="2960" u="sng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te</a:t>
            </a: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plaît. </a:t>
            </a:r>
            <a:r>
              <a:rPr b="1" i="1" lang="en-US" sz="148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FF00"/>
              </a:buClr>
              <a:buSzPct val="98666"/>
              <a:buFont typeface="Noto Sans Symbols"/>
              <a:buChar char="▪"/>
            </a:pPr>
            <a:r>
              <a:rPr b="1" i="1" lang="en-US" sz="296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Merci!  / Merci beaucoup!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ct val="25000"/>
              <a:buNone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    -Je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296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vous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en prie!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ct val="25000"/>
              <a:buNone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-Je </a:t>
            </a:r>
            <a:r>
              <a:rPr b="1" i="1" lang="en-US" sz="2960" u="sng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t’</a:t>
            </a: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en prie!</a:t>
            </a:r>
            <a:r>
              <a:rPr b="1" i="1" lang="en-US" sz="296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ct val="25000"/>
              <a:buNone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-Il n’y a pas de quoi!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ct val="25000"/>
              <a:buNone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-De rien!</a:t>
            </a:r>
            <a:r>
              <a:rPr b="1" i="1" lang="en-US" sz="296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(familiar)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SzPct val="25000"/>
              <a:buNone/>
            </a:pPr>
            <a:r>
              <a:rPr b="1" i="1" lang="en-US" sz="296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-Avec plaisir!  </a:t>
            </a:r>
            <a:r>
              <a:rPr b="1" i="1" lang="en-US" sz="148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(both)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2960" u="none" cap="none" strike="noStrike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Kelly\AppData\Local\Microsoft\Windows\Temporary Internet Files\Content.IE5\MG41EZYU\MC900097919[1].wmf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066800"/>
            <a:ext cx="1728846" cy="1951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lly\AppData\Local\Microsoft\Windows\Temporary Internet Files\Content.IE5\NA6GEVI0\MC900105222[1].wmf"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600" y="4038600"/>
            <a:ext cx="1152144" cy="620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lly\AppData\Local\Microsoft\Windows\Temporary Internet Files\Content.IE5\S60ON8K1\MP900384832[1].jpg" id="136" name="Shape 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4495800"/>
            <a:ext cx="3162907" cy="208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Kelly\AppData\Local\Microsoft\Windows\Temporary Internet Files\Content.IE5\2Y7W992F\MC900434763[1].png" id="137" name="Shape 1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7400" y="2743200"/>
            <a:ext cx="1600056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295400" y="152400"/>
            <a:ext cx="7010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Garamond"/>
              <a:buNone/>
            </a:pPr>
            <a:r>
              <a:rPr b="1" lang="en-US" sz="4400" u="sng">
                <a:solidFill>
                  <a:srgbClr val="FF9900"/>
                </a:solidFill>
                <a:latin typeface="Garamond"/>
                <a:ea typeface="Garamond"/>
                <a:cs typeface="Garamond"/>
                <a:sym typeface="Garamond"/>
              </a:rPr>
              <a:t>Useful Expressions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04800" y="990600"/>
            <a:ext cx="8534399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Monsieur</a:t>
            </a: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i="1" lang="en-US" sz="4000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M</a:t>
            </a:r>
            <a:r>
              <a:rPr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r>
              <a:rPr i="1" lang="en-US" sz="400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i="1" lang="en-US" sz="160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</a:p>
          <a:p>
            <a:pPr indent="-342900" lvl="1" marL="800100" marR="0" rtl="0" algn="l"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Madame </a:t>
            </a:r>
            <a:r>
              <a:rPr b="0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b="0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Mme</a:t>
            </a:r>
            <a:r>
              <a:rPr b="0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b="1" i="1" lang="en-US" sz="16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</a:p>
          <a:p>
            <a:pPr indent="-342900" lvl="2" marL="1257300" marR="0" rtl="0" algn="l"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Mademoiselle </a:t>
            </a:r>
            <a:r>
              <a:rPr b="0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b="0" i="1" lang="en-US" sz="4000" u="none" cap="none" strike="noStrike">
                <a:solidFill>
                  <a:srgbClr val="00FFFF"/>
                </a:solidFill>
                <a:latin typeface="Garamond"/>
                <a:ea typeface="Garamond"/>
                <a:cs typeface="Garamond"/>
                <a:sym typeface="Garamond"/>
              </a:rPr>
              <a:t>Mlle</a:t>
            </a:r>
            <a:r>
              <a:rPr b="0" i="1" lang="en-US" sz="40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)  </a:t>
            </a:r>
            <a:r>
              <a:rPr b="1" i="1" lang="en-US" sz="1700" u="none" cap="none" strike="noStrike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(formal)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Oui!       /       Non!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4000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Moi aussi!  </a:t>
            </a:r>
          </a:p>
          <a:p>
            <a:pPr indent="-342900" lvl="3" marL="1714500" marR="0" rtl="0" algn="l"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36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Ici!</a:t>
            </a:r>
          </a:p>
          <a:p>
            <a:pPr indent="-342900" lvl="5" marL="2628900" marR="0" rtl="0" algn="l"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36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Là!</a:t>
            </a:r>
          </a:p>
          <a:p>
            <a:pPr indent="-342900" lvl="7" marL="3543300" marR="0" rtl="0" algn="l">
              <a:spcBef>
                <a:spcPts val="72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Noto Sans Symbols"/>
              <a:buChar char="▪"/>
            </a:pPr>
            <a:r>
              <a:rPr b="1" i="1" lang="en-US" sz="3600" u="none" cap="none" strike="noStrike">
                <a:solidFill>
                  <a:srgbClr val="00FF00"/>
                </a:solidFill>
                <a:latin typeface="Garamond"/>
                <a:ea typeface="Garamond"/>
                <a:cs typeface="Garamond"/>
                <a:sym typeface="Garamond"/>
              </a:rPr>
              <a:t>Là-bas!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